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96"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08.01.2019</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08.01.2019</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08.01.2019</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08.01.2019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08.01.2019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08.01.2019</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08.01.2019</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08.01.2019</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08.01.2019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08.01.2019</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611560" y="688704"/>
            <a:ext cx="835292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31800" algn="ctr" defTabSz="914400" rtl="0" eaLnBrk="1" fontAlgn="base" latinLnBrk="0" hangingPunct="1">
              <a:lnSpc>
                <a:spcPct val="100000"/>
              </a:lnSpc>
              <a:spcBef>
                <a:spcPct val="0"/>
              </a:spcBef>
              <a:spcAft>
                <a:spcPct val="0"/>
              </a:spcAft>
              <a:buClrTx/>
              <a:buSzTx/>
              <a:buFontTx/>
              <a:buNone/>
              <a:tabLst/>
            </a:pPr>
            <a:r>
              <a:rPr kumimoji="0" lang="kk-KZ" sz="7200" b="1"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imes New Roman" pitchFamily="18" charset="0"/>
              </a:rPr>
              <a:t>Міндеттемелердің аудиті</a:t>
            </a:r>
            <a:endParaRPr kumimoji="0" lang="kk-KZ" sz="96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95536" y="476672"/>
            <a:ext cx="799288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Міндеттемелер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өткен мәмілелердің немесе өткен оқиғалардың нәтижесі. Олар ұзақ мерзімді және ағымдағы болып жіктеледі.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Ұзақ мерзімді міндеттемелерге мыналар жатады:</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банктердің ұзақ мерзімді қарыздар;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банктен тыс ұзақ мерзімді қарызлдар;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мерзімі шегерілген корпоративтік табыс салы</a:t>
            </a:r>
            <a:r>
              <a:rPr lang="kk-KZ" sz="2200" dirty="0" smtClean="0">
                <a:latin typeface="Times New Roman" pitchFamily="18" charset="0"/>
                <a:ea typeface="Times New Roman" pitchFamily="18" charset="0"/>
                <a:cs typeface="Times New Roman" pitchFamily="18" charset="0"/>
              </a:rPr>
              <a:t>ғ</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ы.</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Банктердің және банктен тыс мекемелердің ұзақ мерзімді қарыздары 1 жылдан астам мерзімге, әдетте, жаңа техниканы енгізу шығындарына, өндірісті кеңейтуге, оны қайта құруға қымбат бағалы жабдықты алуға және басқа мақсатты бағдарламаларға беріледі.</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404664"/>
            <a:ext cx="8424936"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Қарыздарды алу және өтеу</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бойынша</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операциялардың арнайы аудит өткізу үшін келесі көрсетілген шоттар: 3010 «Банк қарыздары», 3020 «Банктік операциялардың жекелеген түрлерін жүзеге асыратын ұйымдардың қарызы» және 3000 бөлімшенің «Қарыздар», «Басқалар» қолданылады. Оларға «Ұзақ мерзімді қарыздар» мен «Қысқа мерзімді қарыздар» «Банктердегі аккредитивтердегі, чектердегі карт-шоттарындағы және басқа шоттардағы ақша» бөлімшенің аралық шоттары, «Шетел валютасындағы ағымдағы, корреспондеттік шоттардағы ақша», 4 «Ұлттық валютада ағымдағы корреспонденттік шоттардағы ақша», «Еншілес (тәуелді) ұйымдарға кредиторлық берешек», «Берушілер мен және мәрдігерлермен есеп айырысу» және басқа шоттармен корреспонденцияда алынған қарыздар сомалары кредит бойынша, ал дебет бойынша –ақша есебі жүргізілетін шоттармен корреспонденцияда өтелген қарыздар сомасы беріледі</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323528" y="0"/>
            <a:ext cx="8352928" cy="66732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Қарыздарды беру мен өтеуге байланысты</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барлық мәселелер банк ережелермен және қарыздар алушы ұйымы мен банк арасындағы кредиттік шарттармен рететледі. Бұл мақсат үшін кредиттік шарт ресімделеді онда кредиттеу объектісі, қарыз беру мен қайтару мерзімі проценттік мөлшерлемелер, оларды төлеу тәртібі, тараптардың қарызды беру мен өтеу жөніндегі міндеттемелері, құқықтары мен жауапкершілігі мен басқа жағдайлар көрсетіледі.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Ұзақ мерзімді міндеттемелерді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тексергенде, аудитор бәрінен бұрын баланста көрсетілген, есепті кезеңнің басы соңындағы қалдықтың Бас кітаптың жоғарыда аталған шоттары мен журнал-ордердің мәліметтеріне қарап сәйкестігін анықтауға тиіс.</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Алайда мұны бірден жасауға болмайды, өйткені баланста синтетикалық шоттардың қалдықтары емес, аналитикалық есептің мәліметтері келтіріледі. Басқаша айтсақ, баланстың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«Қамтамассыз етілген қарыздар», «Қамтамассыз етілмеген қарыздар»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және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«Ұйымдардың бір-біріне және еншілес ұйымдарға беретін қарыздар»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баптары аналитикалық есеп мәліметтері негізінде толтырылуы тиіс. </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23528" y="332656"/>
            <a:ext cx="835292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Атап айтатын жайт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3010-3030</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шоттары бойынша аналитикалық есеп мерзімінде өтелмеген қарыздар, оларды берген банк түрлері бойынша: қарыз берушілер мен қарыз өтеу мерзімі бойынша мәліметтер банк көшірмелерімен расталуы тиіс. Қарыздарды банктер тиісті қамтамассыз етуге немесе кепілдікке және белгілі бір мақсаттарға беруге тиісті болғандықтан, біріншіден, кәсіпорын басшысын қамтамассыз ету құрамына кіріуін немесе кепілдікті, екіншіден – қарызды мақсатты пайдалну тексеру керек. Үшіншіден, оларды ынталандыру толықтығы мен уақтылығына ерекше назар аудару қажет. Бұл үшін банк көшірмелерін тексеру керек. Қайтару мерзімі бұзылғанда мұның себебін анықтау талап 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Басқа кәсіпорындар мен ұйымдардан алынған ұзақ мерзімді қарыздар тесергенде, аудитор қарыз берушілермен мәліметтерді салыстыру нәтижелерімен анықтауға тиісті, қайтарылмаған қарыздың қаржы қалдықтарының дұрыстығын айқындауға тиісті.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Аудитор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бір мезгілде басқа кәсіпорындардан қарыз алудың негізділігімен заңдылығын да, сондай-ақ оларды өтеудің толықтығы мен мерзімділігін тексеруі тиіс.</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51520" y="332656"/>
            <a:ext cx="8352928"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Сонымен қатар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аудитор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қарыз және алған несие үшін процент төлеудің дұрыстығын тексеріп, сондай-ақ кәсіпорынның өтелмеген қарыз (несие) қалдықтарымен бірге осы қарыз үшін банкке тиесілі процентті көрсету жайлы шешім (бұл туралы есеп саясатында жазылуы керек) қабылданған анықтауы тиіс. Проценттер сомасы банктердің қарыздары жөніндегі проценттерді төлеу бойынша, шығыстар есебінің тиісті шоттарымен бірге корреспонденциясында ұзақ мерзімді міндеттемелер есебі шоттарының кредиті бойынша көрсетіледі.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lvl="0" indent="449263" algn="just" eaLnBrk="0" fontAlgn="base" hangingPunct="0">
              <a:spcBef>
                <a:spcPct val="0"/>
              </a:spcBef>
              <a:spcAft>
                <a:spcPct val="0"/>
              </a:spcAft>
              <a:tabLst>
                <a:tab pos="1168400" algn="l"/>
              </a:tabLst>
            </a:pPr>
            <a:r>
              <a:rPr lang="kk-KZ" sz="2200" dirty="0" smtClean="0">
                <a:latin typeface="Times New Roman" pitchFamily="18" charset="0"/>
                <a:ea typeface="Times New Roman" pitchFamily="18" charset="0"/>
                <a:cs typeface="Times New Roman" pitchFamily="18" charset="0"/>
              </a:rPr>
              <a:t>Тексеру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кезінде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аудитор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берешек кәсіпорынға берілген вексельдермен қамтамассыз етілгенін, ұзақ мерзімді қарыздар шотынан есептен шығарылмайтынын, вексельдік операциялар есебі ережелеріне сәйкес ескерілетінін назарда ұстауға тиіс.</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23528" y="548680"/>
            <a:ext cx="8352928"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Ұзақ мерзімді міндеттемелердің сондай-ақ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«Кейінге қалдырылған салықтар»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бабы жатады. Бұл отандық бухгалтерлік есептің мүлдем жаңа объектісі, жаңа оның және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Салықтық төлем», «Табыс салығы», «Бухгалтерлік табыс», «Салықтық табыс», «Салықтық әсер»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тағы басқаларының мазмұны 11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«Табыс салығы бойынша есеп»</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БЕС –те ашылып көрсетіледі.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Ағымдағы міндеттемелерге банктердің қысқа мерзімді қарыздары, банктен тыс мекемелерден алынған қарыз және кредиторлық берешек жатады. Банктердің қысқа мерзімді қарыздары бір жылдан аспайтын мерзімге беріледі.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tab pos="11684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Қысқа мерзімді қарыздарды алу мен өтеуге байланысты есептеу операциялары 601-603 шоттарында ескеріледі. Бұл шоттардың әрқайсысында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«Қысқа мерзімі қарыздар»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аралық шоты бар. Бұл шоттар пассивті, олардың сальдосы есепті кезең айналым-қарызды өтеуге аударылған соманы, кредит бойынша айналым-қарызға алынған соманы көрсетеді.</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210026"/>
            <a:ext cx="8352928" cy="66479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Алынған қарыздар сомасы  «Банктегі аккредитив чектердегі, карт-шоттардағы және басқа да шоттардағы ақша» бөлімшесінің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«Шетел валютасындағы ағымдағы корреспонденттік шоттардағы ақша», «Ұлттық валютадағы ағымдағы корреспонденттік шоттардағы ақша», «Еншілес (тәуелді) ұйымдарға кредиторлық берешек», «Берушілермен және мердігермен есеп айырысу»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және т.б. шоттарымен корреспонденцияда көрсетіледі.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Кредиторлық берешек – кәсіпорынның басқа заңды немесе жеке тұлғаларға міндеттемелері (берешегі).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Пайда болу сипатына қарай кредиторлық берешек қалыпты және ақталмаған болып бөлінеді.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algn="just" eaLnBrk="0" fontAlgn="base" hangingPunct="0">
              <a:spcBef>
                <a:spcPct val="0"/>
              </a:spcBef>
              <a:spcAft>
                <a:spcPct val="0"/>
              </a:spcAf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Қалыпты кредиторлық берешек пен кәсіпорынның бизнес жоспарын орындау барысында, сондай-ақ есеп айырысудың іс жүзіндегі формалары мен байланыстыратын санаған жөн.</a:t>
            </a:r>
            <a:r>
              <a:rPr lang="kk-KZ" sz="2400" dirty="0" smtClean="0"/>
              <a:t> 	</a:t>
            </a:r>
            <a:r>
              <a:rPr lang="kk-KZ" sz="2200" dirty="0" smtClean="0">
                <a:latin typeface="Times New Roman" pitchFamily="18" charset="0"/>
                <a:cs typeface="Times New Roman" pitchFamily="18" charset="0"/>
              </a:rPr>
              <a:t>Бұларға төлеу мерзімі келмеген акцептелген есеп –қисап құжаттары бойынша жабдықтаушыларға берешек және бюджетке төлемдері өтіп кеткен берешек және т.б.</a:t>
            </a:r>
            <a:endParaRPr lang="ru-RU" sz="2200" dirty="0" smtClean="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23528" y="548680"/>
            <a:ext cx="8208912"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Ақталмаған кредиторлық берешек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болып бюджетпен есеп айырысу бойынша-қаржы органдарына, еңбекті өтеу бойынша-кәсіпорын қызметкерлеріне, мерзімінде төленбеген есеп-қисап құжаттары бойынша-жабдықтаушыларға және т.б. мерзімі өткен берешектер саналады.</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Кредиторлық берешекті тексерудің басты міндеттері мыналары:</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төлем тәртібін сақтауды тексеру;</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есептеуде қолданылатын бағаның, тарифтің және басқа құндық көрсеткіштердің негізділігін тексеру;</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кредиторлық берешек сомасының шынайлығын тексеру;</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есептеулерді реттеу мен кредиторлық берешекті азайту жөніндегі ұсыныстарды дайындау.</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23528" y="260648"/>
            <a:ext cx="828092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71500" algn="l"/>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Кредиторлармен есеп айырысу жағдайын бақылауды ұйымдастыру келісім-шарттық және есептік тәртіптің нығаюына тапсырылған ассортиментте және төлемдік тәртіпті сақтау үшін жауапкершілікті арттыру сапасымен өнімді жеткізу жөніндегі міндеттемелерді орындауға, кредиторлық берешекті қысқартуға және соған орай шаруашылық жүргізуші субъектінің қаржылық жағдайын жақсартуға мүмкіндік береді.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Кредиторлық берешектің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есепті кезеңнің басы мен аяғындағы жағдайы баланста мынадай баптардың қалдықтарымен сипатталады:</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Төленуге тиісті шоттар мен вексельдер.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Алынған аванстар.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Салықтар бойынша берешек</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Төленуге тиісті дивиденттер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Негізгі компания мен еншілес ұйымдар арасындағы топ ішіндегі операциялар бойынша берешек </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Акционерлік қоғамның лауазымды адамдарына берешек.</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Басқадай кредиторлық берешек.</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251520" y="404664"/>
            <a:ext cx="8352928"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457200" algn="l"/>
              </a:tabLst>
            </a:pP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«Төленуге тиісті шоттар мен вексельдер»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бабын тексергенде аудитор оның қалдығын 3310 </a:t>
            </a:r>
            <a:r>
              <a:rPr kumimoji="0" lang="kk-KZ" sz="22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«Төленетін шоттар»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шотымен салыстыру қажет, ол мыналар үшін жабдықтаушылармен және мердігелермен есеп айырысу жөніндегі ақпаратты жинақтап қорытуға арналған:</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4572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алынған ТМҚ мен айналымнан тыс активтер, орындалған жұмыстар мен тұтынылған қызметтер;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4572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 алынған ТМҚ, айналымнан тыс активтер, есеп-қисап құжаттары әлі түспеген (фактураланабаған жеткізілімдер) жұмыстар мен көрсетіледі;</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4572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қабылдау кезінде табылған ТМҚ артығы мен айналымнан тыс активтер;</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457200" algn="l"/>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тасымалдау мен  т.с.с. бойынша алынған қызметтер.</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51520" y="692696"/>
            <a:ext cx="828092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Бұл шот бойынша есептеулерді мынадай екі бағыт бойынша жүргізу қажет:</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қабылданған материалдық құндылықтар, орындалған жұмыс пен көрсетілген қызмет үшін төлемнің дұрыстығын талдау;</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жабдықтаушылардан алынған ТМҚ кіріс алудың толықтығын талдау.</a:t>
            </a:r>
            <a:endParaRPr kumimoji="0" lang="ru-R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Аудитор жабдықтаушылармен және мердігілермен есеп айырысуды тексеру бағдарламасын жасағанда, ішкі бақылау мен есеп жағдайын анықтаутын ішкі аудит жұмысына дда жүргізілген жұмысқа қаншалықты сүйегентіндігін айқындауы тиіс.</a:t>
            </a:r>
            <a:endParaRPr kumimoji="0" lang="kk-KZ"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017.jpg"/>
          <p:cNvPicPr>
            <a:picLocks noChangeAspect="1"/>
          </p:cNvPicPr>
          <p:nvPr/>
        </p:nvPicPr>
        <p:blipFill>
          <a:blip r:embed="rId2" cstate="print"/>
          <a:stretch>
            <a:fillRect/>
          </a:stretch>
        </p:blipFill>
        <p:spPr>
          <a:xfrm>
            <a:off x="0" y="0"/>
            <a:ext cx="9323512" cy="68580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42</TotalTime>
  <Words>814</Words>
  <Application>Microsoft Office PowerPoint</Application>
  <PresentationFormat>Экран (4:3)</PresentationFormat>
  <Paragraphs>46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Эркер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001</dc:creator>
  <cp:lastModifiedBy>Гульжан Байтикенова</cp:lastModifiedBy>
  <cp:revision>7</cp:revision>
  <dcterms:created xsi:type="dcterms:W3CDTF">2018-12-09T10:44:13Z</dcterms:created>
  <dcterms:modified xsi:type="dcterms:W3CDTF">2019-01-08T04:45:39Z</dcterms:modified>
</cp:coreProperties>
</file>